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7" r:id="rId6"/>
    <p:sldId id="271" r:id="rId7"/>
    <p:sldId id="259" r:id="rId8"/>
    <p:sldId id="268" r:id="rId9"/>
    <p:sldId id="273" r:id="rId10"/>
    <p:sldId id="274" r:id="rId11"/>
    <p:sldId id="272" r:id="rId12"/>
    <p:sldId id="275" r:id="rId13"/>
  </p:sldIdLst>
  <p:sldSz cx="18288000" cy="10287000"/>
  <p:notesSz cx="6858000" cy="9144000"/>
  <p:embeddedFontLst>
    <p:embeddedFont>
      <p:font typeface="Agrandir" pitchFamily="2" charset="77"/>
      <p:regular r:id="rId14"/>
    </p:embeddedFont>
    <p:embeddedFont>
      <p:font typeface="Agrandir Bold" pitchFamily="2" charset="77"/>
      <p:regular r:id="rId15"/>
      <p:bold r:id="rId16"/>
    </p:embeddedFont>
    <p:embeddedFont>
      <p:font typeface="Agrandir Medium" pitchFamily="2" charset="77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Medium" panose="020F0502020204030204" pitchFamily="34" charset="0"/>
      <p:regular r:id="rId26"/>
      <p: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3C37E-D666-89CE-397A-F8223BD99369}" v="51" dt="2024-11-23T11:23:20.243"/>
    <p1510:client id="{21C962E6-9570-EC49-9E34-447C1FD30C2A}" v="742" dt="2024-11-23T13:04:36.828"/>
    <p1510:client id="{8F3069C9-A61A-9341-9998-22DE6775B375}" v="388" dt="2024-11-22T22:06:46.074"/>
    <p1510:client id="{AB7322E4-F93B-5D83-BB5C-E3E58D9F27EA}" v="87" dt="2024-11-22T21:32:14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6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528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0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0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2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3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jpe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5.png"/><Relationship Id="rId18" Type="http://schemas.openxmlformats.org/officeDocument/2006/relationships/image" Target="../media/image10.svg"/><Relationship Id="rId3" Type="http://schemas.openxmlformats.org/officeDocument/2006/relationships/image" Target="../media/image17.png"/><Relationship Id="rId21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17" Type="http://schemas.openxmlformats.org/officeDocument/2006/relationships/image" Target="../media/image9.png"/><Relationship Id="rId2" Type="http://schemas.openxmlformats.org/officeDocument/2006/relationships/image" Target="../media/image6.jpeg"/><Relationship Id="rId16" Type="http://schemas.openxmlformats.org/officeDocument/2006/relationships/image" Target="../media/image12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1.png"/><Relationship Id="rId24" Type="http://schemas.openxmlformats.org/officeDocument/2006/relationships/image" Target="../media/image8.svg"/><Relationship Id="rId5" Type="http://schemas.openxmlformats.org/officeDocument/2006/relationships/image" Target="../media/image19.png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57.svg"/><Relationship Id="rId19" Type="http://schemas.openxmlformats.org/officeDocument/2006/relationships/image" Target="../media/image58.png"/><Relationship Id="rId4" Type="http://schemas.openxmlformats.org/officeDocument/2006/relationships/image" Target="../media/image18.svg"/><Relationship Id="rId9" Type="http://schemas.openxmlformats.org/officeDocument/2006/relationships/image" Target="../media/image56.png"/><Relationship Id="rId14" Type="http://schemas.openxmlformats.org/officeDocument/2006/relationships/image" Target="../media/image26.svg"/><Relationship Id="rId22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5744"/>
            <a:ext cx="18288000" cy="11506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08982" y="1577566"/>
            <a:ext cx="12870036" cy="138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b="1" spc="-343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Avocado Budget: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964484"/>
            <a:ext cx="16802100" cy="6773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Daniel Cronauer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Owen Hill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Abhik Ashwinkumar Patel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Devkumar</a:t>
            </a: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9800" spc="-343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Prakashbhai</a:t>
            </a: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Patel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endParaRPr lang="en-US" sz="9800" spc="-343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F882-944A-B963-8AAE-EB0762D9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151DF9-99D4-94E1-0F83-ACD71701A385}"/>
              </a:ext>
            </a:extLst>
          </p:cNvPr>
          <p:cNvSpPr/>
          <p:nvPr/>
        </p:nvSpPr>
        <p:spPr>
          <a:xfrm>
            <a:off x="-11052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095343-D7CB-ABCF-36FF-561D28B99207}"/>
              </a:ext>
            </a:extLst>
          </p:cNvPr>
          <p:cNvSpPr txBox="1"/>
          <p:nvPr/>
        </p:nvSpPr>
        <p:spPr>
          <a:xfrm>
            <a:off x="416482" y="24245"/>
            <a:ext cx="17830800" cy="294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Devkumar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  </a:t>
            </a:r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 user, I want to my expenses page, set up budgets page, and compare month-to-month    financial performance through a clear visual report, using graphs and charts. I also want to be able to download financial data in Excel.</a:t>
            </a:r>
            <a:endParaRPr lang="en-US" sz="2800" spc="113" dirty="0">
              <a:solidFill>
                <a:srgbClr val="FFFFFF"/>
              </a:solidFill>
              <a:latin typeface="Montserrat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12E2B7-ED74-0C32-5C88-8653072D1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" y="3994470"/>
            <a:ext cx="8382000" cy="47320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284BF3-2B10-BCE8-1247-39C4D6E13D1B}"/>
              </a:ext>
            </a:extLst>
          </p:cNvPr>
          <p:cNvCxnSpPr/>
          <p:nvPr/>
        </p:nvCxnSpPr>
        <p:spPr>
          <a:xfrm>
            <a:off x="6019800" y="3577229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1C086D-C1F9-D731-95A7-76F01C8F951D}"/>
              </a:ext>
            </a:extLst>
          </p:cNvPr>
          <p:cNvSpPr txBox="1"/>
          <p:nvPr/>
        </p:nvSpPr>
        <p:spPr>
          <a:xfrm>
            <a:off x="4572170" y="2843637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can download their report in format of excel </a:t>
            </a:r>
          </a:p>
        </p:txBody>
      </p:sp>
      <p:pic>
        <p:nvPicPr>
          <p:cNvPr id="10" name="Picture 9" descr="A graph on a computer screen&#10;&#10;Description automatically generated">
            <a:extLst>
              <a:ext uri="{FF2B5EF4-FFF2-40B4-BE49-F238E27FC236}">
                <a16:creationId xmlns:a16="http://schemas.microsoft.com/office/drawing/2014/main" id="{23785082-EAAF-38EC-0EC4-1C8A485B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700" y="3981213"/>
            <a:ext cx="8381999" cy="4758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46FF29-C1C4-D241-0C8B-0AA59F5A7D53}"/>
              </a:ext>
            </a:extLst>
          </p:cNvPr>
          <p:cNvCxnSpPr/>
          <p:nvPr/>
        </p:nvCxnSpPr>
        <p:spPr>
          <a:xfrm flipH="1">
            <a:off x="15697370" y="3614209"/>
            <a:ext cx="152400" cy="243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089695-CC91-ED56-DC26-A5D0F1598FBA}"/>
              </a:ext>
            </a:extLst>
          </p:cNvPr>
          <p:cNvSpPr txBox="1"/>
          <p:nvPr/>
        </p:nvSpPr>
        <p:spPr>
          <a:xfrm>
            <a:off x="14630400" y="2967878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 chart represent as Budget by Category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9DBD3F-F7E5-D00A-D486-D744D8C35787}"/>
              </a:ext>
            </a:extLst>
          </p:cNvPr>
          <p:cNvCxnSpPr/>
          <p:nvPr/>
        </p:nvCxnSpPr>
        <p:spPr>
          <a:xfrm flipV="1">
            <a:off x="12420600" y="7430395"/>
            <a:ext cx="228600" cy="1676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5CC590-758E-76EB-D2D9-C47810CEA33C}"/>
              </a:ext>
            </a:extLst>
          </p:cNvPr>
          <p:cNvSpPr txBox="1"/>
          <p:nvPr/>
        </p:nvSpPr>
        <p:spPr>
          <a:xfrm>
            <a:off x="11430000" y="910679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Bar chart represent as Amount by Category </a:t>
            </a:r>
          </a:p>
        </p:txBody>
      </p:sp>
    </p:spTree>
    <p:extLst>
      <p:ext uri="{BB962C8B-B14F-4D97-AF65-F5344CB8AC3E}">
        <p14:creationId xmlns:p14="http://schemas.microsoft.com/office/powerpoint/2010/main" val="200605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6DE9-662B-E77A-A4F5-0881443D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694322-7898-E17C-5854-B667C56AE959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8136"/>
              </a:lnSpc>
            </a:pPr>
            <a:r>
              <a:rPr lang="en-US" sz="6000" b="1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	</a:t>
            </a:r>
            <a:r>
              <a:rPr lang="en-US" sz="60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Testing</a:t>
            </a:r>
            <a:r>
              <a:rPr lang="en-US" sz="6000" b="1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344573" y="5768640"/>
            <a:ext cx="6747024" cy="4262967"/>
            <a:chOff x="0" y="0"/>
            <a:chExt cx="1974687" cy="1247665"/>
          </a:xfrm>
        </p:grpSpPr>
        <p:sp>
          <p:nvSpPr>
            <p:cNvPr id="5" name="Freeform 4"/>
            <p:cNvSpPr/>
            <p:nvPr/>
          </p:nvSpPr>
          <p:spPr>
            <a:xfrm>
              <a:off x="0" y="0"/>
              <a:ext cx="1974687" cy="1247665"/>
            </a:xfrm>
            <a:custGeom>
              <a:avLst/>
              <a:gdLst/>
              <a:ahLst/>
              <a:cxnLst/>
              <a:rect l="l" t="t" r="r" b="b"/>
              <a:pathLst>
                <a:path w="1974687" h="1247665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36871" y="6031720"/>
            <a:ext cx="4799161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Expense Table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Functionality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Occasionally, the system failed to edit certain records.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Functionality: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Clicking the delete button did not always remove the selected data.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br>
              <a:rPr lang="en-US" sz="2000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u="none" strike="noStrike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44573" y="4228264"/>
            <a:ext cx="6747024" cy="1323119"/>
            <a:chOff x="0" y="0"/>
            <a:chExt cx="1974687" cy="38724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974687" cy="387244"/>
            </a:xfrm>
            <a:custGeom>
              <a:avLst/>
              <a:gdLst/>
              <a:ahLst/>
              <a:cxnLst/>
              <a:rect l="l" t="t" r="r" b="b"/>
              <a:pathLst>
                <a:path w="1974687" h="387244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95600" y="4513712"/>
            <a:ext cx="5644970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Bugs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244777" y="5768640"/>
            <a:ext cx="6747024" cy="4262967"/>
            <a:chOff x="0" y="0"/>
            <a:chExt cx="1974687" cy="1247665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1974687" cy="1247665"/>
            </a:xfrm>
            <a:custGeom>
              <a:avLst/>
              <a:gdLst/>
              <a:ahLst/>
              <a:cxnLst/>
              <a:rect l="l" t="t" r="r" b="b"/>
              <a:pathLst>
                <a:path w="1974687" h="1247665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44777" y="4228264"/>
            <a:ext cx="6747024" cy="1323119"/>
            <a:chOff x="0" y="0"/>
            <a:chExt cx="1974687" cy="387244"/>
          </a:xfrm>
        </p:grpSpPr>
        <p:sp>
          <p:nvSpPr>
            <p:cNvPr id="16" name="Freeform 15"/>
            <p:cNvSpPr/>
            <p:nvPr/>
          </p:nvSpPr>
          <p:spPr>
            <a:xfrm>
              <a:off x="0" y="0"/>
              <a:ext cx="1974687" cy="387244"/>
            </a:xfrm>
            <a:custGeom>
              <a:avLst/>
              <a:gdLst/>
              <a:ahLst/>
              <a:cxnLst/>
              <a:rect l="l" t="t" r="r" b="b"/>
              <a:pathLst>
                <a:path w="1974687" h="387244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70755" y="4513712"/>
            <a:ext cx="5495069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Resolve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36230" y="6031720"/>
            <a:ext cx="4927683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Expense Table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Functionality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Enhanced logic to ensure consistent editing and deletion of records.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Functionality: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Validated the functionality with thorough re-testing to confirm the issue was resolved.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br>
              <a:rPr lang="en-US" sz="2000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u="none" strike="noStrike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F1C78-46A3-86C3-4D79-85FF640809E0}"/>
              </a:ext>
            </a:extLst>
          </p:cNvPr>
          <p:cNvSpPr txBox="1"/>
          <p:nvPr/>
        </p:nvSpPr>
        <p:spPr>
          <a:xfrm>
            <a:off x="533400" y="1181100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Functional Testing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05FAA4-7E63-5848-4A4B-4B4F0472EFF3}"/>
              </a:ext>
            </a:extLst>
          </p:cNvPr>
          <p:cNvSpPr txBox="1"/>
          <p:nvPr/>
        </p:nvSpPr>
        <p:spPr>
          <a:xfrm>
            <a:off x="4495800" y="1266739"/>
            <a:ext cx="13539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: Verify all major functionalities of expense management, budgeting templates, and         reporting.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BE4C1A-BD7F-5CDE-9825-4EB23FB7EC65}"/>
              </a:ext>
            </a:extLst>
          </p:cNvPr>
          <p:cNvSpPr txBox="1"/>
          <p:nvPr/>
        </p:nvSpPr>
        <p:spPr>
          <a:xfrm>
            <a:off x="533400" y="2181315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Usability Testing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801A9-83BD-BC3F-E1EB-03C148C31EBF}"/>
              </a:ext>
            </a:extLst>
          </p:cNvPr>
          <p:cNvSpPr txBox="1"/>
          <p:nvPr/>
        </p:nvSpPr>
        <p:spPr>
          <a:xfrm>
            <a:off x="4495799" y="2219738"/>
            <a:ext cx="13539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: Ensuring the user interface is very easy to use and navigate.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2BB0-7E01-897B-CED6-AF938F36439E}"/>
              </a:ext>
            </a:extLst>
          </p:cNvPr>
          <p:cNvSpPr txBox="1"/>
          <p:nvPr/>
        </p:nvSpPr>
        <p:spPr>
          <a:xfrm>
            <a:off x="533400" y="3072851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Validation Testing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F29CE-91B1-C497-15A1-B9DC50CEB3CF}"/>
              </a:ext>
            </a:extLst>
          </p:cNvPr>
          <p:cNvSpPr txBox="1"/>
          <p:nvPr/>
        </p:nvSpPr>
        <p:spPr>
          <a:xfrm>
            <a:off x="4495798" y="3105895"/>
            <a:ext cx="13539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: This will ensure things like negative numbers, empty fields, and incorrect</a:t>
            </a:r>
          </a:p>
          <a:p>
            <a:pPr algn="just"/>
            <a:r>
              <a:rPr lang="en-US" sz="2400" dirty="0"/>
              <a:t>  data types are properly handled.</a:t>
            </a:r>
          </a:p>
        </p:txBody>
      </p:sp>
    </p:spTree>
    <p:extLst>
      <p:ext uri="{BB962C8B-B14F-4D97-AF65-F5344CB8AC3E}">
        <p14:creationId xmlns:p14="http://schemas.microsoft.com/office/powerpoint/2010/main" val="204849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87EC-DE34-FCA4-D60D-16D8EB1B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7F096D-EAFE-9ACB-20A2-497FE7F4E362}"/>
              </a:ext>
            </a:extLst>
          </p:cNvPr>
          <p:cNvSpPr/>
          <p:nvPr/>
        </p:nvSpPr>
        <p:spPr>
          <a:xfrm>
            <a:off x="-36871" y="14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	</a:t>
            </a:r>
          </a:p>
          <a:p>
            <a:pPr algn="l">
              <a:lnSpc>
                <a:spcPts val="8136"/>
              </a:lnSpc>
            </a:pP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                         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23A1F-D7E9-F243-E62E-F77E2AAB28C7}"/>
              </a:ext>
            </a:extLst>
          </p:cNvPr>
          <p:cNvSpPr txBox="1"/>
          <p:nvPr/>
        </p:nvSpPr>
        <p:spPr>
          <a:xfrm>
            <a:off x="4169132" y="1626986"/>
            <a:ext cx="13539803" cy="6817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lnSpc>
                <a:spcPts val="8136"/>
              </a:lnSpc>
              <a:spcBef>
                <a:spcPct val="0"/>
              </a:spcBef>
            </a:pPr>
            <a:r>
              <a:rPr lang="en-US" sz="3600" b="1" spc="-252" dirty="0">
                <a:solidFill>
                  <a:srgbClr val="FFFFFF"/>
                </a:solidFill>
                <a:latin typeface="Agrandir Medium"/>
                <a:sym typeface="Agrandir Bold"/>
              </a:rPr>
              <a:t>What  we  learned/Conclusion</a:t>
            </a:r>
          </a:p>
          <a:p>
            <a:pPr lvl="0" indent="-685800">
              <a:lnSpc>
                <a:spcPts val="81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2" dirty="0">
                <a:solidFill>
                  <a:srgbClr val="FFFFFF"/>
                </a:solidFill>
                <a:latin typeface="Agrandir Medium"/>
                <a:sym typeface="Agrandir Bold"/>
              </a:rPr>
              <a:t>User needs should drive design</a:t>
            </a:r>
          </a:p>
          <a:p>
            <a:pPr lvl="0" indent="-685800">
              <a:lnSpc>
                <a:spcPts val="81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2" dirty="0">
                <a:solidFill>
                  <a:srgbClr val="FFFFFF"/>
                </a:solidFill>
                <a:latin typeface="Agrandir Medium"/>
                <a:sym typeface="Agrandir Bold"/>
              </a:rPr>
              <a:t>Good documentation guides design and limits scope crepe</a:t>
            </a:r>
          </a:p>
          <a:p>
            <a:pPr lvl="0" indent="-685800">
              <a:lnSpc>
                <a:spcPts val="81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2" dirty="0">
                <a:solidFill>
                  <a:srgbClr val="FFFFFF"/>
                </a:solidFill>
                <a:latin typeface="Agrandir Medium"/>
                <a:sym typeface="Agrandir Bold"/>
              </a:rPr>
              <a:t>Focus on a good MVS and Gantt chart to avoid burnout or missing deadlines</a:t>
            </a:r>
          </a:p>
          <a:p>
            <a:pPr lvl="0" indent="-685800">
              <a:lnSpc>
                <a:spcPts val="81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2" dirty="0">
                <a:solidFill>
                  <a:srgbClr val="FFFFFF"/>
                </a:solidFill>
                <a:latin typeface="Agrandir Medium"/>
                <a:sym typeface="Agrandir Bold"/>
              </a:rPr>
              <a:t>Teamwork and communication is vital</a:t>
            </a:r>
          </a:p>
          <a:p>
            <a:pPr algn="ctr"/>
            <a:endParaRPr lang="en-US" sz="3200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35CB0AA-97BD-0CD4-5C5E-B6DD14989245}"/>
              </a:ext>
            </a:extLst>
          </p:cNvPr>
          <p:cNvSpPr/>
          <p:nvPr/>
        </p:nvSpPr>
        <p:spPr>
          <a:xfrm>
            <a:off x="88005" y="597491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2985581A-73E5-A787-F1E1-6F70BFD97013}"/>
              </a:ext>
            </a:extLst>
          </p:cNvPr>
          <p:cNvSpPr/>
          <p:nvPr/>
        </p:nvSpPr>
        <p:spPr>
          <a:xfrm>
            <a:off x="0" y="6896100"/>
            <a:ext cx="3227941" cy="3676843"/>
          </a:xfrm>
          <a:custGeom>
            <a:avLst/>
            <a:gdLst/>
            <a:ahLst/>
            <a:cxnLst/>
            <a:rect l="l" t="t" r="r" b="b"/>
            <a:pathLst>
              <a:path w="3227941" h="3676843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587A7D3-80ED-6AF8-286A-FA3BA0DC82C2}"/>
              </a:ext>
            </a:extLst>
          </p:cNvPr>
          <p:cNvSpPr/>
          <p:nvPr/>
        </p:nvSpPr>
        <p:spPr>
          <a:xfrm>
            <a:off x="4038600" y="7555883"/>
            <a:ext cx="2741722" cy="2626777"/>
          </a:xfrm>
          <a:custGeom>
            <a:avLst/>
            <a:gdLst/>
            <a:ahLst/>
            <a:cxnLst/>
            <a:rect l="l" t="t" r="r" b="b"/>
            <a:pathLst>
              <a:path w="2741722" h="2626777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9ED1962F-E2C2-A93C-D3EF-C825EC2EAD88}"/>
              </a:ext>
            </a:extLst>
          </p:cNvPr>
          <p:cNvSpPr/>
          <p:nvPr/>
        </p:nvSpPr>
        <p:spPr>
          <a:xfrm>
            <a:off x="10699416" y="8267700"/>
            <a:ext cx="2417247" cy="3026207"/>
          </a:xfrm>
          <a:custGeom>
            <a:avLst/>
            <a:gdLst/>
            <a:ahLst/>
            <a:cxnLst/>
            <a:rect l="l" t="t" r="r" b="b"/>
            <a:pathLst>
              <a:path w="2417247" h="302620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982A17A4-3F69-01AD-8C3F-5FA0146E0F32}"/>
              </a:ext>
            </a:extLst>
          </p:cNvPr>
          <p:cNvSpPr/>
          <p:nvPr/>
        </p:nvSpPr>
        <p:spPr>
          <a:xfrm>
            <a:off x="16087895" y="7083204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8EE9375E-C360-B572-9FFD-2FA8E0998D83}"/>
              </a:ext>
            </a:extLst>
          </p:cNvPr>
          <p:cNvSpPr/>
          <p:nvPr/>
        </p:nvSpPr>
        <p:spPr>
          <a:xfrm>
            <a:off x="13057540" y="8288591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65DDCBB2-AB17-9423-E219-9498F9A1BF64}"/>
              </a:ext>
            </a:extLst>
          </p:cNvPr>
          <p:cNvSpPr/>
          <p:nvPr/>
        </p:nvSpPr>
        <p:spPr>
          <a:xfrm>
            <a:off x="16916400" y="3009900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EFA6AD9-1445-2C12-B2B1-DBC13BBDE8C4}"/>
              </a:ext>
            </a:extLst>
          </p:cNvPr>
          <p:cNvSpPr/>
          <p:nvPr/>
        </p:nvSpPr>
        <p:spPr>
          <a:xfrm>
            <a:off x="16346052" y="-689971"/>
            <a:ext cx="3001354" cy="2584054"/>
          </a:xfrm>
          <a:custGeom>
            <a:avLst/>
            <a:gdLst/>
            <a:ahLst/>
            <a:cxnLst/>
            <a:rect l="l" t="t" r="r" b="b"/>
            <a:pathLst>
              <a:path w="3001354" h="25840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9B17B895-0016-3CD4-2360-2C549BFF9132}"/>
              </a:ext>
            </a:extLst>
          </p:cNvPr>
          <p:cNvSpPr/>
          <p:nvPr/>
        </p:nvSpPr>
        <p:spPr>
          <a:xfrm>
            <a:off x="6698714" y="-766388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6502DE6-1781-E980-0EDB-CF1F9CABB43F}"/>
              </a:ext>
            </a:extLst>
          </p:cNvPr>
          <p:cNvSpPr/>
          <p:nvPr/>
        </p:nvSpPr>
        <p:spPr>
          <a:xfrm>
            <a:off x="8299844" y="7988088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8832AAB0-46FA-AA12-892E-F2E7F9AE0526}"/>
              </a:ext>
            </a:extLst>
          </p:cNvPr>
          <p:cNvSpPr/>
          <p:nvPr/>
        </p:nvSpPr>
        <p:spPr>
          <a:xfrm>
            <a:off x="8728203" y="-1299880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9986175A-661D-54EE-2A67-0DFF9D832FEB}"/>
              </a:ext>
            </a:extLst>
          </p:cNvPr>
          <p:cNvSpPr/>
          <p:nvPr/>
        </p:nvSpPr>
        <p:spPr>
          <a:xfrm>
            <a:off x="12382522" y="-1096297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DE386E30-3604-F718-6D73-8B1CA5318473}"/>
              </a:ext>
            </a:extLst>
          </p:cNvPr>
          <p:cNvSpPr/>
          <p:nvPr/>
        </p:nvSpPr>
        <p:spPr>
          <a:xfrm>
            <a:off x="3072926" y="-1233573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4249" y="467874"/>
            <a:ext cx="13356551" cy="306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54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Why use Avocado Budget: If you just stopped buying avocado toast you could get a house or pay your student loans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3986011"/>
            <a:ext cx="11647052" cy="4339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Secure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runs local on your desktop or laptop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file system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no worries about your financial data moving over a network or needing an internet connection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manage expenses –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enter, change, delete, view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Default template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provided</a:t>
            </a: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your net monthly income if you desire that option.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Customize your budget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across six predefined categories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Graphical representation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your progress against budget category by month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export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filtered results to excel for further review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on most devices –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macOS, Windows, Linux – supports Safari, Chrome, Firefox, and Edge</a:t>
            </a:r>
            <a:endParaRPr lang="en-US" sz="2800" b="1" u="none" spc="1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028052" y="2857500"/>
            <a:ext cx="5595699" cy="6373878"/>
          </a:xfrm>
          <a:custGeom>
            <a:avLst/>
            <a:gdLst/>
            <a:ahLst/>
            <a:cxnLst/>
            <a:rect l="l" t="t" r="r" b="b"/>
            <a:pathLst>
              <a:path w="5595699" h="6373878">
                <a:moveTo>
                  <a:pt x="0" y="0"/>
                </a:moveTo>
                <a:lnTo>
                  <a:pt x="5595698" y="0"/>
                </a:lnTo>
                <a:lnTo>
                  <a:pt x="5595698" y="6373878"/>
                </a:lnTo>
                <a:lnTo>
                  <a:pt x="0" y="63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114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8050" y="1773329"/>
            <a:ext cx="11191900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sz="7200" b="1" spc="-252">
                <a:solidFill>
                  <a:srgbClr val="60AA82"/>
                </a:solidFill>
                <a:latin typeface="Agrandir Medium"/>
                <a:ea typeface="Agrandir Medium"/>
                <a:cs typeface="Agrandir Medium"/>
              </a:rPr>
              <a:t>What will we cover?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4952710"/>
            <a:ext cx="20061513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8585" y="5441934"/>
            <a:ext cx="2493791" cy="1956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DB design and Categories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201" y="5473640"/>
            <a:ext cx="2197323" cy="195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CRUD </a:t>
            </a:r>
          </a:p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and Expenses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75686" y="4731370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99641" y="4745151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06990" y="3462909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Owen will cover the database design and user story in regards to categories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9815" y="7485409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Daniel will cover the CRUD and user story in regards to expense 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9349" y="5330203"/>
            <a:ext cx="2197323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UI / UX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06000" y="4712072"/>
            <a:ext cx="502056" cy="50205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93495" y="3545603"/>
            <a:ext cx="3269029" cy="858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Abhik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will cover his implementation of the UI design according to user stories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80800" y="5376320"/>
            <a:ext cx="2197323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Front End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277405" y="4757983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19658" y="7425161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Devkumar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will cover the HTML and CSS that built the front end for the project</a:t>
            </a:r>
          </a:p>
        </p:txBody>
      </p:sp>
      <p:sp>
        <p:nvSpPr>
          <p:cNvPr id="25" name="Freeform 25"/>
          <p:cNvSpPr/>
          <p:nvPr/>
        </p:nvSpPr>
        <p:spPr>
          <a:xfrm>
            <a:off x="2313073" y="-1659845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1791584" y="7790604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6858779" y="7790604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-749865" y="-587294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425218" y="606167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ED8B3D5B-22D8-B6DD-4029-126A61286F12}"/>
              </a:ext>
            </a:extLst>
          </p:cNvPr>
          <p:cNvGrpSpPr/>
          <p:nvPr/>
        </p:nvGrpSpPr>
        <p:grpSpPr>
          <a:xfrm>
            <a:off x="15374068" y="4741163"/>
            <a:ext cx="502056" cy="440430"/>
            <a:chOff x="0" y="0"/>
            <a:chExt cx="812800" cy="812800"/>
          </a:xfrm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3177C34-D2A9-6822-7762-D60288ED1A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64872974-4F9E-A335-46D3-08944194E8C1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377CEEFD-D37F-DCA5-E76D-E18CC69B8DEF}"/>
              </a:ext>
            </a:extLst>
          </p:cNvPr>
          <p:cNvSpPr txBox="1"/>
          <p:nvPr/>
        </p:nvSpPr>
        <p:spPr>
          <a:xfrm>
            <a:off x="14839302" y="5374387"/>
            <a:ext cx="2197323" cy="195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Test Plan</a:t>
            </a:r>
          </a:p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And Conclusion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3E08179E-DD2E-894B-A9BC-B58BF8FE37B3}"/>
              </a:ext>
            </a:extLst>
          </p:cNvPr>
          <p:cNvSpPr txBox="1"/>
          <p:nvPr/>
        </p:nvSpPr>
        <p:spPr>
          <a:xfrm>
            <a:off x="14190892" y="3484242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Abhik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and </a:t>
            </a: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Devkumar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to cover their testing. Then conclusion of the presentation.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47654D1A-8A51-542E-B49D-82EB43CA97B5}"/>
              </a:ext>
            </a:extLst>
          </p:cNvPr>
          <p:cNvGrpSpPr/>
          <p:nvPr/>
        </p:nvGrpSpPr>
        <p:grpSpPr>
          <a:xfrm>
            <a:off x="1132356" y="4741163"/>
            <a:ext cx="502056" cy="502056"/>
            <a:chOff x="0" y="0"/>
            <a:chExt cx="812800" cy="812800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93790EE-6403-070F-9C5D-445B545E20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96E1114-2773-FA51-3BF8-C8F44509EE21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39" name="TextBox 5">
            <a:extLst>
              <a:ext uri="{FF2B5EF4-FFF2-40B4-BE49-F238E27FC236}">
                <a16:creationId xmlns:a16="http://schemas.microsoft.com/office/drawing/2014/main" id="{AB2D8824-2B04-46C5-A1BF-641DB55819EF}"/>
              </a:ext>
            </a:extLst>
          </p:cNvPr>
          <p:cNvSpPr txBox="1"/>
          <p:nvPr/>
        </p:nvSpPr>
        <p:spPr>
          <a:xfrm>
            <a:off x="577227" y="5450778"/>
            <a:ext cx="2493791" cy="1290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Software Stack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6D5C1869-7D7F-8AC3-18E5-288BC830CAC6}"/>
              </a:ext>
            </a:extLst>
          </p:cNvPr>
          <p:cNvSpPr txBox="1"/>
          <p:nvPr/>
        </p:nvSpPr>
        <p:spPr>
          <a:xfrm>
            <a:off x="512309" y="7076034"/>
            <a:ext cx="2493791" cy="858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We will cover the technology tools selected for this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42853" y="747599"/>
            <a:ext cx="1615916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sz="5900" b="1" spc="-312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Tech Stack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0138" y="2716984"/>
            <a:ext cx="7920266" cy="2991887"/>
            <a:chOff x="0" y="0"/>
            <a:chExt cx="2263664" cy="855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55564" y="2733647"/>
            <a:ext cx="7920266" cy="2991887"/>
            <a:chOff x="0" y="0"/>
            <a:chExt cx="2263664" cy="855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0135" y="5944722"/>
            <a:ext cx="7920266" cy="2991887"/>
            <a:chOff x="0" y="0"/>
            <a:chExt cx="2263664" cy="8551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67597" y="5978049"/>
            <a:ext cx="7920266" cy="2991887"/>
            <a:chOff x="0" y="0"/>
            <a:chExt cx="2263664" cy="8551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4130" y="3998696"/>
            <a:ext cx="6672281" cy="3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92"/>
              </a:lnSpc>
              <a:spcBef>
                <a:spcPct val="0"/>
              </a:spcBef>
            </a:pP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11782" y="3034626"/>
            <a:ext cx="709697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Database = </a:t>
            </a:r>
            <a:r>
              <a:rPr lang="en-US" sz="3800" b="1" dirty="0" err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SQlite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44710" y="3720249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Flask is a web framework that is minimalist in nature.  Easy to prototype and handle get/post requests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is easy to write logic to handle CRUD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SQlite3 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Library to interface with </a:t>
            </a:r>
            <a:r>
              <a:rPr lang="en-US" sz="2100" spc="-6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9243" y="3038270"/>
            <a:ext cx="7096975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CRUD = Python and Flask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63448" y="6834311"/>
            <a:ext cx="6672281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Whimsical for User experience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Figma for user interface.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25668" y="6204467"/>
            <a:ext cx="7580058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UI/UX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6641" y="6808425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Jinja is a templating engine that can allow python to assist making dynamic html pages.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HTML/CSS to ensure data validation for forms, style the page and send proper GET/POST request routes to flask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19277" y="6242567"/>
            <a:ext cx="7096975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= HTML/CSS/JINJA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059FA8E-29DC-9405-5BE9-0C6573E7F1A6}"/>
              </a:ext>
            </a:extLst>
          </p:cNvPr>
          <p:cNvSpPr txBox="1"/>
          <p:nvPr/>
        </p:nvSpPr>
        <p:spPr>
          <a:xfrm>
            <a:off x="1924444" y="3637400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free and open source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local file based DB – allows embedding on local devices with no internet support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has long term support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Worlds 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most widely used DB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CC47-DD76-D151-A5AD-BCE1D316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8A1353-E66E-20A3-CAA2-7EE75EDFB3F1}"/>
              </a:ext>
            </a:extLst>
          </p:cNvPr>
          <p:cNvSpPr/>
          <p:nvPr/>
        </p:nvSpPr>
        <p:spPr>
          <a:xfrm>
            <a:off x="1396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889AF4-1398-38A9-268A-92A7CB390201}"/>
              </a:ext>
            </a:extLst>
          </p:cNvPr>
          <p:cNvSpPr txBox="1"/>
          <p:nvPr/>
        </p:nvSpPr>
        <p:spPr>
          <a:xfrm>
            <a:off x="304800" y="24245"/>
            <a:ext cx="8636000" cy="8486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 Design – Owen 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As a more experienced user I want to be able create a personalized monthly template since I know what I want my targets to be.</a:t>
            </a:r>
          </a:p>
          <a:p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The user shall be able to provide personalized numbers to their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This simple DB design will suffice for the entirety of the project. Each category will have a specified budget amount and each category will allow multiple expenses to be logged.</a:t>
            </a:r>
          </a:p>
          <a:p>
            <a:pPr algn="l"/>
            <a:b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</a:br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</a:t>
            </a:r>
            <a:r>
              <a:rPr lang="en-US" sz="2800" b="1" spc="113" dirty="0">
                <a:solidFill>
                  <a:srgbClr val="FFFFFF"/>
                </a:solidFill>
                <a:latin typeface="Montserrat"/>
                <a:ea typeface="Agrandir Medium"/>
                <a:cs typeface="Agrandir Medium"/>
                <a:sym typeface="Agrandir Medium"/>
              </a:rPr>
              <a:t>: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 </a:t>
            </a:r>
            <a:r>
              <a:rPr lang="en-US" sz="2800" spc="113" dirty="0" err="1">
                <a:solidFill>
                  <a:srgbClr val="FFFFFF"/>
                </a:solidFill>
                <a:latin typeface="Montserrat"/>
                <a:sym typeface="Agrandir Medium"/>
              </a:rPr>
              <a:t>Category_Budget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 amount is able to be manipulated by the user to meet their desired needs (shown in next slide).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A23-537D-49E9-8CD7-DC3CC706143C}"/>
              </a:ext>
            </a:extLst>
          </p:cNvPr>
          <p:cNvSpPr txBox="1"/>
          <p:nvPr/>
        </p:nvSpPr>
        <p:spPr>
          <a:xfrm>
            <a:off x="8974537" y="9525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252" dirty="0">
                <a:solidFill>
                  <a:srgbClr val="FFFFFF"/>
                </a:solidFill>
                <a:latin typeface="Agrandir Medium"/>
              </a:rPr>
              <a:t>ERD: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22947-BE5F-DA5A-F074-6C37C67AC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537275"/>
            <a:ext cx="855146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D4A5-CF40-E1D3-E4EC-6A260D3B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19DE0-1FC2-0F6F-D45A-4C14DC7D6BE4}"/>
              </a:ext>
            </a:extLst>
          </p:cNvPr>
          <p:cNvSpPr/>
          <p:nvPr/>
        </p:nvSpPr>
        <p:spPr>
          <a:xfrm>
            <a:off x="-11052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1D236F3-D064-9879-BD77-0D4B85910925}"/>
              </a:ext>
            </a:extLst>
          </p:cNvPr>
          <p:cNvSpPr txBox="1"/>
          <p:nvPr/>
        </p:nvSpPr>
        <p:spPr>
          <a:xfrm>
            <a:off x="416482" y="24245"/>
            <a:ext cx="17830800" cy="331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 Design – Owen 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As a more experienced user I want to be able create a personalized monthly template since I know what I want my targets to be.</a:t>
            </a:r>
          </a:p>
          <a:p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The user shall be able to provide personalized numbers to their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10CB3A-7E94-BA33-1E2D-A853915C8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59759"/>
            <a:ext cx="6781800" cy="37338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9B6DF7-8687-1B44-C607-0FE402C0C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417832"/>
            <a:ext cx="4724400" cy="2485866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33496C-9751-94EA-025A-580B11F8E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04" y="3398043"/>
            <a:ext cx="4343879" cy="3073739"/>
          </a:xfrm>
          <a:prstGeom prst="rect">
            <a:avLst/>
          </a:prstGeom>
        </p:spPr>
      </p:pic>
      <p:pic>
        <p:nvPicPr>
          <p:cNvPr id="13" name="Picture 12" descr="A screenshot of a data&#10;&#10;Description automatically generated">
            <a:extLst>
              <a:ext uri="{FF2B5EF4-FFF2-40B4-BE49-F238E27FC236}">
                <a16:creationId xmlns:a16="http://schemas.microsoft.com/office/drawing/2014/main" id="{E8DFE4C1-5932-0F14-BEC0-1017A9DB6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602" y="3456490"/>
            <a:ext cx="4055980" cy="298906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5CFB194-B897-9FA0-5953-E2AA92E0D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7048500"/>
            <a:ext cx="5867400" cy="2860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F1811-F22A-A124-3153-11C1C15A2D1B}"/>
              </a:ext>
            </a:extLst>
          </p:cNvPr>
          <p:cNvSpPr txBox="1"/>
          <p:nvPr/>
        </p:nvSpPr>
        <p:spPr>
          <a:xfrm>
            <a:off x="5334000" y="3170931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Specify income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8BAFC-8202-D9DC-5085-428308622FB2}"/>
              </a:ext>
            </a:extLst>
          </p:cNvPr>
          <p:cNvSpPr txBox="1"/>
          <p:nvPr/>
        </p:nvSpPr>
        <p:spPr>
          <a:xfrm>
            <a:off x="1905000" y="70485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Generate Percentages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C9258-DE67-FA7F-0EAB-BF92597EDBEF}"/>
              </a:ext>
            </a:extLst>
          </p:cNvPr>
          <p:cNvSpPr txBox="1"/>
          <p:nvPr/>
        </p:nvSpPr>
        <p:spPr>
          <a:xfrm>
            <a:off x="7086599" y="4381500"/>
            <a:ext cx="109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Update amount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03810-C75F-2525-0030-F31F4D499763}"/>
              </a:ext>
            </a:extLst>
          </p:cNvPr>
          <p:cNvSpPr txBox="1"/>
          <p:nvPr/>
        </p:nvSpPr>
        <p:spPr>
          <a:xfrm>
            <a:off x="10363200" y="72771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BF6F2-45F4-3779-55E2-15C89028D8CE}"/>
              </a:ext>
            </a:extLst>
          </p:cNvPr>
          <p:cNvSpPr txBox="1"/>
          <p:nvPr/>
        </p:nvSpPr>
        <p:spPr>
          <a:xfrm>
            <a:off x="17602200" y="803452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716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0" y="24245"/>
            <a:ext cx="8636000" cy="10333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Crud – Dan C</a:t>
            </a: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</a:t>
            </a:r>
          </a:p>
          <a:p>
            <a:pPr algn="l"/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an end user I want to track expenses in order to know how many avocados I can buy</a:t>
            </a: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be able to manage their expenses for retrieval and change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Expense Class 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class variables (expense id, expense category, expense description, expense amount, expense date, expense payment method)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dbOperations</a:t>
            </a:r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Class: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Handle all  crud for whole database. Much of it revolves around expenses and categories.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Expenses can be inserted, updated, deleted, read , filtered and sent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9C772-618A-F21E-6132-744CBE66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190500"/>
            <a:ext cx="9222154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74E02-11EF-07BA-73E2-F8252914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4909358"/>
            <a:ext cx="9222154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0D72-94B8-BD03-BD41-6F86C518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46491-9250-EC6A-BD98-7D719DADF34F}"/>
              </a:ext>
            </a:extLst>
          </p:cNvPr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C47FCDB-D759-77BC-49C3-4F2F0D8A5426}"/>
              </a:ext>
            </a:extLst>
          </p:cNvPr>
          <p:cNvSpPr txBox="1"/>
          <p:nvPr/>
        </p:nvSpPr>
        <p:spPr>
          <a:xfrm>
            <a:off x="304800" y="24245"/>
            <a:ext cx="8636000" cy="10641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UI/UX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Abhik</a:t>
            </a: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Patel</a:t>
            </a: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</a:t>
            </a:r>
          </a:p>
          <a:p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I want to view a clear and intuitive interface for tracking my expenses such that I will understand just how much money is available for certain purchases.</a:t>
            </a:r>
            <a:endParaRPr lang="en-US" sz="2800" b="1" dirty="0">
              <a:solidFill>
                <a:srgbClr val="FFFFFF"/>
              </a:solidFill>
              <a:latin typeface="Montserrat" panose="00000500000000000000" pitchFamily="2" charset="0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</a:t>
            </a:r>
          </a:p>
          <a:p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have an intuitive and user-friendly way to view, edit, delete, and manage their expenses efficiently.</a:t>
            </a:r>
          </a:p>
          <a:p>
            <a:pPr algn="l"/>
            <a:endParaRPr lang="en-US" sz="2800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Users shall have a facility to mark a budget to each category and enter various expenses quickly so that tracking money cannot be so much of a trouble with the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</a:t>
            </a: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 user would be able to conveniently modify the budget amount for each category according to their needs to bring about flexibility.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772CB-FFC9-9980-187A-72DCFD4C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66" y="495300"/>
            <a:ext cx="8836634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A748C-56C0-C2CE-B674-A72447F1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035" y="4402581"/>
            <a:ext cx="8836635" cy="43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E0BA4-FC23-98EA-1D86-C42E9516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BCC0E8-88EF-942A-C84B-98E898B009BB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FC835E6-A018-8B72-CB3B-A0969928FC78}"/>
              </a:ext>
            </a:extLst>
          </p:cNvPr>
          <p:cNvSpPr txBox="1"/>
          <p:nvPr/>
        </p:nvSpPr>
        <p:spPr>
          <a:xfrm>
            <a:off x="304800" y="24245"/>
            <a:ext cx="17068800" cy="953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Devkumar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  </a:t>
            </a:r>
          </a:p>
          <a:p>
            <a:pPr algn="l"/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 user, I want to my expenses page, set up budgets page, and compare month-to-month financial performance through a clear visual report, using graphs and charts. I also want to be able to download financial data in Excel.</a:t>
            </a: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 be able to manage their display visual reports, such as graphs and charts, to help users understand their current spending trends and user can 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able to download their report as excel file</a:t>
            </a:r>
            <a:r>
              <a:rPr lang="en-IN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  <a:r>
              <a:rPr lang="en-US" sz="2800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Expenses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Simple layout for 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entering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 expenses with fields (description, amount, category, date) and a table or list view for entries.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Budgets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Form with which one can set budgets and check progress through color-coded usage bars.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Report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Graphs (bar, line,) showing financial trends and a "Download as Excel" button on my-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.</a:t>
            </a:r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 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will be able to view visual reports and download their expense data as an Excel file for better financial tracking and analysis.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9948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572</TotalTime>
  <Words>1211</Words>
  <Application>Microsoft Macintosh PowerPoint</Application>
  <PresentationFormat>Custom</PresentationFormat>
  <Paragraphs>139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Century Gothic</vt:lpstr>
      <vt:lpstr>Wingdings 3</vt:lpstr>
      <vt:lpstr>Agrandir</vt:lpstr>
      <vt:lpstr>Agrandir Medium</vt:lpstr>
      <vt:lpstr>Montserrat</vt:lpstr>
      <vt:lpstr>Montserrat Medium</vt:lpstr>
      <vt:lpstr>Agrandir Bold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Financial Management Presentation</dc:title>
  <cp:lastModifiedBy>Cronauer, Daniel</cp:lastModifiedBy>
  <cp:revision>15</cp:revision>
  <dcterms:created xsi:type="dcterms:W3CDTF">2006-08-16T00:00:00Z</dcterms:created>
  <dcterms:modified xsi:type="dcterms:W3CDTF">2024-12-03T17:51:42Z</dcterms:modified>
  <dc:identifier>DAGXMfAiS84</dc:identifier>
</cp:coreProperties>
</file>